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06" autoAdjust="0"/>
    <p:restoredTop sz="94660"/>
  </p:normalViewPr>
  <p:slideViewPr>
    <p:cSldViewPr snapToGrid="0">
      <p:cViewPr>
        <p:scale>
          <a:sx n="55" d="100"/>
          <a:sy n="55" d="100"/>
        </p:scale>
        <p:origin x="1944" y="72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g>
</file>

<file path=ppt/media/image3.jpg>
</file>

<file path=ppt/media/image4.jpg>
</file>

<file path=ppt/media/image5.png>
</file>

<file path=ppt/media/image6.png>
</file>

<file path=ppt/media/image7.png>
</file>

<file path=ppt/media/media1.MOV>
</file>

<file path=ppt/media/media2.MOV>
</file>

<file path=ppt/media/media3.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cap="all"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Thursday, December 2, 2021</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2387608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Thursday, December 2,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264478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Thursday, December 2,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30227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Thursday, December 2, 2021</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289399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Thursday, December 2,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022898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Thursday, December 2,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6860557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Thursday, December 2, 2021</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036497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Thursday, December 2, 2021</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8071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Thursday, December 2, 2021</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884372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Thursday, December 2,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79658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Thursday, December 2,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170275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Thursday, December 2, 2021</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642351169"/>
      </p:ext>
    </p:extLst>
  </p:cSld>
  <p:clrMap bg1="dk1" tx1="lt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hf sldNum="0" hdr="0" ftr="0" dt="0"/>
  <p:txStyles>
    <p:titleStyle>
      <a:lvl1pPr algn="l" defTabSz="914400" rtl="0" eaLnBrk="1" latinLnBrk="0" hangingPunct="1">
        <a:lnSpc>
          <a:spcPct val="88000"/>
        </a:lnSpc>
        <a:spcBef>
          <a:spcPct val="0"/>
        </a:spcBef>
        <a:buNone/>
        <a:defRPr sz="4400" kern="1200" cap="none" spc="4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2.MOV"/><Relationship Id="rId7"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video" Target="../media/media3.MOV"/><Relationship Id="rId5" Type="http://schemas.microsoft.com/office/2007/relationships/media" Target="../media/media3.MOV"/><Relationship Id="rId10" Type="http://schemas.openxmlformats.org/officeDocument/2006/relationships/image" Target="../media/image7.png"/><Relationship Id="rId4" Type="http://schemas.openxmlformats.org/officeDocument/2006/relationships/video" Target="../media/media2.MOV"/><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3" name="Rectangle 28">
            <a:extLst>
              <a:ext uri="{FF2B5EF4-FFF2-40B4-BE49-F238E27FC236}">
                <a16:creationId xmlns:a16="http://schemas.microsoft.com/office/drawing/2014/main" id="{A35C5297-7623-44A6-B13A-4424C8257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0">
            <a:extLst>
              <a:ext uri="{FF2B5EF4-FFF2-40B4-BE49-F238E27FC236}">
                <a16:creationId xmlns:a16="http://schemas.microsoft.com/office/drawing/2014/main" id="{666E46BD-1D93-4B75-A1AD-F8DCF32C3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6630FB-F303-4A91-8150-5FCFED74581D}"/>
              </a:ext>
            </a:extLst>
          </p:cNvPr>
          <p:cNvSpPr>
            <a:spLocks noGrp="1"/>
          </p:cNvSpPr>
          <p:nvPr>
            <p:ph type="ctrTitle"/>
          </p:nvPr>
        </p:nvSpPr>
        <p:spPr>
          <a:xfrm>
            <a:off x="6480000" y="728663"/>
            <a:ext cx="5015638" cy="2795737"/>
          </a:xfrm>
        </p:spPr>
        <p:txBody>
          <a:bodyPr>
            <a:normAutofit/>
          </a:bodyPr>
          <a:lstStyle/>
          <a:p>
            <a:r>
              <a:rPr lang="en-US" dirty="0"/>
              <a:t>Sprint 4 Presentation</a:t>
            </a:r>
          </a:p>
        </p:txBody>
      </p:sp>
      <p:sp>
        <p:nvSpPr>
          <p:cNvPr id="3" name="Subtitle 2">
            <a:extLst>
              <a:ext uri="{FF2B5EF4-FFF2-40B4-BE49-F238E27FC236}">
                <a16:creationId xmlns:a16="http://schemas.microsoft.com/office/drawing/2014/main" id="{C031AFC5-4D09-41F3-AEBF-8381D3A9AC9C}"/>
              </a:ext>
            </a:extLst>
          </p:cNvPr>
          <p:cNvSpPr>
            <a:spLocks noGrp="1"/>
          </p:cNvSpPr>
          <p:nvPr>
            <p:ph type="subTitle" idx="1"/>
          </p:nvPr>
        </p:nvSpPr>
        <p:spPr>
          <a:xfrm>
            <a:off x="6480000" y="3830399"/>
            <a:ext cx="5015638" cy="2298938"/>
          </a:xfrm>
        </p:spPr>
        <p:txBody>
          <a:bodyPr>
            <a:normAutofit/>
          </a:bodyPr>
          <a:lstStyle/>
          <a:p>
            <a:r>
              <a:rPr lang="en-US" dirty="0">
                <a:solidFill>
                  <a:schemeClr val="tx2"/>
                </a:solidFill>
              </a:rPr>
              <a:t>Jenna Esposito, Anthony Pastorelli, </a:t>
            </a:r>
            <a:r>
              <a:rPr lang="en-US" dirty="0">
                <a:solidFill>
                  <a:schemeClr val="tx2"/>
                </a:solidFill>
                <a:effectLst/>
                <a:ea typeface="Times New Roman" panose="02020603050405020304" pitchFamily="18" charset="0"/>
              </a:rPr>
              <a:t>Thérèse Racancoj</a:t>
            </a:r>
            <a:endParaRPr lang="en-US" dirty="0">
              <a:solidFill>
                <a:schemeClr val="tx2"/>
              </a:solidFill>
            </a:endParaRPr>
          </a:p>
        </p:txBody>
      </p:sp>
      <p:pic>
        <p:nvPicPr>
          <p:cNvPr id="23" name="Picture 3" descr="Top view of 3D hexagons">
            <a:extLst>
              <a:ext uri="{FF2B5EF4-FFF2-40B4-BE49-F238E27FC236}">
                <a16:creationId xmlns:a16="http://schemas.microsoft.com/office/drawing/2014/main" id="{E35D644E-0C88-4622-8829-3B35E34DB449}"/>
              </a:ext>
            </a:extLst>
          </p:cNvPr>
          <p:cNvPicPr>
            <a:picLocks noChangeAspect="1"/>
          </p:cNvPicPr>
          <p:nvPr/>
        </p:nvPicPr>
        <p:blipFill rotWithShape="1">
          <a:blip r:embed="rId2"/>
          <a:srcRect l="13959" r="19065" b="-1"/>
          <a:stretch/>
        </p:blipFill>
        <p:spPr>
          <a:xfrm>
            <a:off x="647479" y="585438"/>
            <a:ext cx="5437859" cy="5358727"/>
          </a:xfrm>
          <a:custGeom>
            <a:avLst/>
            <a:gdLst/>
            <a:ahLst/>
            <a:cxnLst/>
            <a:rect l="l" t="t" r="r" b="b"/>
            <a:pathLst>
              <a:path w="5437859" h="5358727">
                <a:moveTo>
                  <a:pt x="2442245" y="12"/>
                </a:moveTo>
                <a:cubicBezTo>
                  <a:pt x="2708249" y="-1139"/>
                  <a:pt x="3417096" y="86121"/>
                  <a:pt x="3772502" y="222641"/>
                </a:cubicBezTo>
                <a:cubicBezTo>
                  <a:pt x="4178135" y="378663"/>
                  <a:pt x="4516888" y="502516"/>
                  <a:pt x="4794198" y="943240"/>
                </a:cubicBezTo>
                <a:cubicBezTo>
                  <a:pt x="5070964" y="1383427"/>
                  <a:pt x="5480948" y="2332430"/>
                  <a:pt x="5434186" y="2864301"/>
                </a:cubicBezTo>
                <a:cubicBezTo>
                  <a:pt x="5387424" y="3395099"/>
                  <a:pt x="5199832" y="3941446"/>
                  <a:pt x="4762661" y="4378953"/>
                </a:cubicBezTo>
                <a:cubicBezTo>
                  <a:pt x="4309722" y="4878654"/>
                  <a:pt x="3935081" y="5128505"/>
                  <a:pt x="3497910" y="5222333"/>
                </a:cubicBezTo>
                <a:cubicBezTo>
                  <a:pt x="3184713" y="5265762"/>
                  <a:pt x="2870973" y="5385861"/>
                  <a:pt x="2557776" y="5353156"/>
                </a:cubicBezTo>
                <a:cubicBezTo>
                  <a:pt x="2244579" y="5320450"/>
                  <a:pt x="1751402" y="5242707"/>
                  <a:pt x="1374043" y="5019128"/>
                </a:cubicBezTo>
                <a:cubicBezTo>
                  <a:pt x="1108696" y="4831472"/>
                  <a:pt x="796586" y="4519963"/>
                  <a:pt x="483933" y="4019189"/>
                </a:cubicBezTo>
                <a:cubicBezTo>
                  <a:pt x="171824" y="3582755"/>
                  <a:pt x="0" y="3082518"/>
                  <a:pt x="0" y="2536171"/>
                </a:cubicBezTo>
                <a:cubicBezTo>
                  <a:pt x="0" y="2411246"/>
                  <a:pt x="296885" y="1177542"/>
                  <a:pt x="749280" y="771132"/>
                </a:cubicBezTo>
                <a:cubicBezTo>
                  <a:pt x="1202764" y="365259"/>
                  <a:pt x="1858520" y="99860"/>
                  <a:pt x="2357678" y="6032"/>
                </a:cubicBezTo>
                <a:cubicBezTo>
                  <a:pt x="2375281" y="2145"/>
                  <a:pt x="2404244" y="176"/>
                  <a:pt x="2442245" y="12"/>
                </a:cubicBezTo>
                <a:close/>
              </a:path>
            </a:pathLst>
          </a:custGeom>
        </p:spPr>
      </p:pic>
    </p:spTree>
    <p:extLst>
      <p:ext uri="{BB962C8B-B14F-4D97-AF65-F5344CB8AC3E}">
        <p14:creationId xmlns:p14="http://schemas.microsoft.com/office/powerpoint/2010/main" val="745593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A89DB-47E9-41AD-98E7-34385546F79F}"/>
              </a:ext>
            </a:extLst>
          </p:cNvPr>
          <p:cNvSpPr>
            <a:spLocks noGrp="1"/>
          </p:cNvSpPr>
          <p:nvPr>
            <p:ph type="title"/>
          </p:nvPr>
        </p:nvSpPr>
        <p:spPr/>
        <p:txBody>
          <a:bodyPr/>
          <a:lstStyle/>
          <a:p>
            <a:r>
              <a:rPr lang="en-US" dirty="0"/>
              <a:t>Challenges faced</a:t>
            </a:r>
          </a:p>
        </p:txBody>
      </p:sp>
      <p:sp>
        <p:nvSpPr>
          <p:cNvPr id="3" name="Content Placeholder 2">
            <a:extLst>
              <a:ext uri="{FF2B5EF4-FFF2-40B4-BE49-F238E27FC236}">
                <a16:creationId xmlns:a16="http://schemas.microsoft.com/office/drawing/2014/main" id="{1848ACEC-42AA-42F1-A8D5-1C5B953942DC}"/>
              </a:ext>
            </a:extLst>
          </p:cNvPr>
          <p:cNvSpPr>
            <a:spLocks noGrp="1"/>
          </p:cNvSpPr>
          <p:nvPr>
            <p:ph idx="1"/>
          </p:nvPr>
        </p:nvSpPr>
        <p:spPr>
          <a:xfrm>
            <a:off x="719997" y="1545562"/>
            <a:ext cx="10728325" cy="4624419"/>
          </a:xfrm>
        </p:spPr>
        <p:txBody>
          <a:bodyPr/>
          <a:lstStyle/>
          <a:p>
            <a:r>
              <a:rPr lang="en-US" dirty="0"/>
              <a:t>We did not give ourselves enough time to work on the code to make it perfect</a:t>
            </a:r>
          </a:p>
          <a:p>
            <a:r>
              <a:rPr lang="en-US" dirty="0"/>
              <a:t>Not getting the exact circle size for the figure 8</a:t>
            </a:r>
          </a:p>
          <a:p>
            <a:r>
              <a:rPr lang="en-US" dirty="0"/>
              <a:t>We spent too much time on sprint 1, which gave us less time for sprint 2</a:t>
            </a:r>
          </a:p>
          <a:p>
            <a:endParaRPr lang="en-US" dirty="0"/>
          </a:p>
        </p:txBody>
      </p:sp>
    </p:spTree>
    <p:extLst>
      <p:ext uri="{BB962C8B-B14F-4D97-AF65-F5344CB8AC3E}">
        <p14:creationId xmlns:p14="http://schemas.microsoft.com/office/powerpoint/2010/main" val="3809191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AA846-6B8C-4B02-B984-13EAB729193F}"/>
              </a:ext>
            </a:extLst>
          </p:cNvPr>
          <p:cNvSpPr>
            <a:spLocks noGrp="1"/>
          </p:cNvSpPr>
          <p:nvPr>
            <p:ph type="title"/>
          </p:nvPr>
        </p:nvSpPr>
        <p:spPr/>
        <p:txBody>
          <a:bodyPr/>
          <a:lstStyle/>
          <a:p>
            <a:r>
              <a:rPr lang="en-US" dirty="0"/>
              <a:t>Roles of Each Member</a:t>
            </a:r>
          </a:p>
        </p:txBody>
      </p:sp>
      <p:sp>
        <p:nvSpPr>
          <p:cNvPr id="3" name="Content Placeholder 2">
            <a:extLst>
              <a:ext uri="{FF2B5EF4-FFF2-40B4-BE49-F238E27FC236}">
                <a16:creationId xmlns:a16="http://schemas.microsoft.com/office/drawing/2014/main" id="{AE87A444-7310-4080-885B-42F6E3B9346F}"/>
              </a:ext>
            </a:extLst>
          </p:cNvPr>
          <p:cNvSpPr>
            <a:spLocks noGrp="1"/>
          </p:cNvSpPr>
          <p:nvPr>
            <p:ph idx="1"/>
          </p:nvPr>
        </p:nvSpPr>
        <p:spPr/>
        <p:txBody>
          <a:bodyPr>
            <a:normAutofit fontScale="77500" lnSpcReduction="20000"/>
          </a:bodyPr>
          <a:lstStyle/>
          <a:p>
            <a:r>
              <a:rPr lang="en-US" dirty="0"/>
              <a:t>Each member was required to meet at least every week after Thursday’s class. During this time we would work on the block code, system design document, and talk about the progress of each sprint.</a:t>
            </a:r>
          </a:p>
          <a:p>
            <a:r>
              <a:rPr lang="en-US" dirty="0" err="1"/>
              <a:t>Ez</a:t>
            </a:r>
            <a:r>
              <a:rPr lang="en-US" dirty="0"/>
              <a:t> was known as ‘the editor’. Her responsibilities included filling out the requirements table, creating flowcharts, and putting the finishing touches on the SDD.</a:t>
            </a:r>
          </a:p>
          <a:p>
            <a:r>
              <a:rPr lang="en-US" dirty="0"/>
              <a:t>Anthony’s main responsibility was chart maintenance. He made sure the requirements sign-off, test table, and Gantt chart was updated.</a:t>
            </a:r>
          </a:p>
          <a:p>
            <a:r>
              <a:rPr lang="en-US" dirty="0"/>
              <a:t>Jenna’s role was to be the manager. Her responsibilities included, organizing the staffing plan/deadlines, writing the algorithms, working with the block code, and managing the GitHub repository. </a:t>
            </a:r>
          </a:p>
          <a:p>
            <a:r>
              <a:rPr lang="en-US" dirty="0"/>
              <a:t>Even though we all had assigned roles, when it was necessary, we all helped each other out with whatever needed to be done</a:t>
            </a:r>
          </a:p>
        </p:txBody>
      </p:sp>
    </p:spTree>
    <p:extLst>
      <p:ext uri="{BB962C8B-B14F-4D97-AF65-F5344CB8AC3E}">
        <p14:creationId xmlns:p14="http://schemas.microsoft.com/office/powerpoint/2010/main" val="1006352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 calcmode="lin" valueType="num">
                                      <p:cBhvr additive="base">
                                        <p:cTn id="2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 calcmode="lin" valueType="num">
                                      <p:cBhvr additive="base">
                                        <p:cTn id="2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4099A-5E95-4591-A33B-94769C4D6CA5}"/>
              </a:ext>
            </a:extLst>
          </p:cNvPr>
          <p:cNvSpPr>
            <a:spLocks noGrp="1"/>
          </p:cNvSpPr>
          <p:nvPr>
            <p:ph type="title"/>
          </p:nvPr>
        </p:nvSpPr>
        <p:spPr/>
        <p:txBody>
          <a:bodyPr/>
          <a:lstStyle/>
          <a:p>
            <a:r>
              <a:rPr lang="en-US" dirty="0"/>
              <a:t>What we learned</a:t>
            </a:r>
          </a:p>
        </p:txBody>
      </p:sp>
      <p:sp>
        <p:nvSpPr>
          <p:cNvPr id="3" name="Content Placeholder 2">
            <a:extLst>
              <a:ext uri="{FF2B5EF4-FFF2-40B4-BE49-F238E27FC236}">
                <a16:creationId xmlns:a16="http://schemas.microsoft.com/office/drawing/2014/main" id="{55AAE5BC-E59F-4A94-9517-2E1574C586E8}"/>
              </a:ext>
            </a:extLst>
          </p:cNvPr>
          <p:cNvSpPr>
            <a:spLocks noGrp="1"/>
          </p:cNvSpPr>
          <p:nvPr>
            <p:ph idx="1"/>
          </p:nvPr>
        </p:nvSpPr>
        <p:spPr/>
        <p:txBody>
          <a:bodyPr/>
          <a:lstStyle/>
          <a:p>
            <a:r>
              <a:rPr lang="en-US" dirty="0"/>
              <a:t>We learned how to use the Sphero block code</a:t>
            </a:r>
          </a:p>
          <a:p>
            <a:r>
              <a:rPr lang="en-US" dirty="0"/>
              <a:t>Practiced our time management skills</a:t>
            </a:r>
          </a:p>
          <a:p>
            <a:r>
              <a:rPr lang="en-US" dirty="0"/>
              <a:t>Practiced our communication and teamwork skills</a:t>
            </a:r>
          </a:p>
          <a:p>
            <a:endParaRPr lang="en-US" dirty="0"/>
          </a:p>
        </p:txBody>
      </p:sp>
    </p:spTree>
    <p:extLst>
      <p:ext uri="{BB962C8B-B14F-4D97-AF65-F5344CB8AC3E}">
        <p14:creationId xmlns:p14="http://schemas.microsoft.com/office/powerpoint/2010/main" val="3606098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E4317-8D23-4250-8CB7-E0921AE651B6}"/>
              </a:ext>
            </a:extLst>
          </p:cNvPr>
          <p:cNvSpPr>
            <a:spLocks noGrp="1"/>
          </p:cNvSpPr>
          <p:nvPr>
            <p:ph type="title"/>
          </p:nvPr>
        </p:nvSpPr>
        <p:spPr/>
        <p:txBody>
          <a:bodyPr/>
          <a:lstStyle/>
          <a:p>
            <a:r>
              <a:rPr lang="en-US" dirty="0"/>
              <a:t>What we would do differently</a:t>
            </a:r>
          </a:p>
        </p:txBody>
      </p:sp>
      <p:sp>
        <p:nvSpPr>
          <p:cNvPr id="3" name="Content Placeholder 2">
            <a:extLst>
              <a:ext uri="{FF2B5EF4-FFF2-40B4-BE49-F238E27FC236}">
                <a16:creationId xmlns:a16="http://schemas.microsoft.com/office/drawing/2014/main" id="{BC9C1B06-C308-4473-8DC4-589888F99F9B}"/>
              </a:ext>
            </a:extLst>
          </p:cNvPr>
          <p:cNvSpPr>
            <a:spLocks noGrp="1"/>
          </p:cNvSpPr>
          <p:nvPr>
            <p:ph idx="1"/>
          </p:nvPr>
        </p:nvSpPr>
        <p:spPr/>
        <p:txBody>
          <a:bodyPr/>
          <a:lstStyle/>
          <a:p>
            <a:r>
              <a:rPr lang="en-US" dirty="0"/>
              <a:t>Spend less time on sprint 1</a:t>
            </a:r>
          </a:p>
          <a:p>
            <a:r>
              <a:rPr lang="en-US" dirty="0"/>
              <a:t>Start sprint 2 earlier</a:t>
            </a:r>
          </a:p>
          <a:p>
            <a:r>
              <a:rPr lang="en-US" dirty="0"/>
              <a:t>Go over each other’s work more thoroughly</a:t>
            </a:r>
          </a:p>
          <a:p>
            <a:r>
              <a:rPr lang="en-US" dirty="0"/>
              <a:t>Start recording earlier</a:t>
            </a:r>
          </a:p>
          <a:p>
            <a:r>
              <a:rPr lang="en-US" dirty="0"/>
              <a:t>Be more organized with schedules</a:t>
            </a:r>
          </a:p>
        </p:txBody>
      </p:sp>
    </p:spTree>
    <p:extLst>
      <p:ext uri="{BB962C8B-B14F-4D97-AF65-F5344CB8AC3E}">
        <p14:creationId xmlns:p14="http://schemas.microsoft.com/office/powerpoint/2010/main" val="2286903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 calcmode="lin" valueType="num">
                                      <p:cBhvr additive="base">
                                        <p:cTn id="2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 calcmode="lin" valueType="num">
                                      <p:cBhvr additive="base">
                                        <p:cTn id="2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5">
            <a:extLst>
              <a:ext uri="{FF2B5EF4-FFF2-40B4-BE49-F238E27FC236}">
                <a16:creationId xmlns:a16="http://schemas.microsoft.com/office/drawing/2014/main" id="{16A965BF-6EBA-451C-9F67-78DB14434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7E27FD1-C42C-4144-BDB4-B26C897EAD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FD5B0A-EE98-4A91-9E2E-8FAA8BB8528A}"/>
              </a:ext>
            </a:extLst>
          </p:cNvPr>
          <p:cNvSpPr>
            <a:spLocks noGrp="1"/>
          </p:cNvSpPr>
          <p:nvPr>
            <p:ph type="title"/>
          </p:nvPr>
        </p:nvSpPr>
        <p:spPr>
          <a:xfrm>
            <a:off x="1349567" y="619199"/>
            <a:ext cx="9492866" cy="576000"/>
          </a:xfrm>
        </p:spPr>
        <p:txBody>
          <a:bodyPr vert="horz" wrap="square" lIns="0" tIns="0" rIns="0" bIns="0" rtlCol="0" anchor="t" anchorCtr="0">
            <a:noAutofit/>
          </a:bodyPr>
          <a:lstStyle/>
          <a:p>
            <a:pPr algn="ctr">
              <a:lnSpc>
                <a:spcPct val="100000"/>
              </a:lnSpc>
            </a:pPr>
            <a:r>
              <a:rPr lang="en-US" sz="4500" spc="-100" dirty="0"/>
              <a:t>Block code</a:t>
            </a:r>
          </a:p>
        </p:txBody>
      </p:sp>
      <p:grpSp>
        <p:nvGrpSpPr>
          <p:cNvPr id="20" name="Group 19">
            <a:extLst>
              <a:ext uri="{FF2B5EF4-FFF2-40B4-BE49-F238E27FC236}">
                <a16:creationId xmlns:a16="http://schemas.microsoft.com/office/drawing/2014/main" id="{C8F3AECA-1E28-4DB0-901D-747B827596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89400" y="406270"/>
            <a:ext cx="684878" cy="1449344"/>
            <a:chOff x="643527" y="1187494"/>
            <a:chExt cx="1434178" cy="3035022"/>
          </a:xfrm>
        </p:grpSpPr>
        <p:sp>
          <p:nvSpPr>
            <p:cNvPr id="21" name="Freeform 78">
              <a:extLst>
                <a:ext uri="{FF2B5EF4-FFF2-40B4-BE49-F238E27FC236}">
                  <a16:creationId xmlns:a16="http://schemas.microsoft.com/office/drawing/2014/main" id="{F137E6B0-A1AA-47FF-AAB8-9E5D6B701C0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2" name="Freeform 79">
              <a:extLst>
                <a:ext uri="{FF2B5EF4-FFF2-40B4-BE49-F238E27FC236}">
                  <a16:creationId xmlns:a16="http://schemas.microsoft.com/office/drawing/2014/main" id="{F72FB821-5AF0-4EA1-B84B-D5E12D8333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3" name="Freeform 85">
              <a:extLst>
                <a:ext uri="{FF2B5EF4-FFF2-40B4-BE49-F238E27FC236}">
                  <a16:creationId xmlns:a16="http://schemas.microsoft.com/office/drawing/2014/main" id="{DFE0F740-8A45-42B9-BEF6-A75329504FD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25" name="Group 24">
            <a:extLst>
              <a:ext uri="{FF2B5EF4-FFF2-40B4-BE49-F238E27FC236}">
                <a16:creationId xmlns:a16="http://schemas.microsoft.com/office/drawing/2014/main" id="{3214C51D-3B74-4CCB-82B8-A184460FCA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25210" y="268794"/>
            <a:ext cx="632305" cy="1606552"/>
            <a:chOff x="10224385" y="954724"/>
            <a:chExt cx="1324087" cy="3364228"/>
          </a:xfrm>
        </p:grpSpPr>
        <p:sp>
          <p:nvSpPr>
            <p:cNvPr id="26" name="Freeform 80">
              <a:extLst>
                <a:ext uri="{FF2B5EF4-FFF2-40B4-BE49-F238E27FC236}">
                  <a16:creationId xmlns:a16="http://schemas.microsoft.com/office/drawing/2014/main" id="{66CD91DA-BDB8-476E-8111-2918188D6DE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7" name="Freeform 84">
              <a:extLst>
                <a:ext uri="{FF2B5EF4-FFF2-40B4-BE49-F238E27FC236}">
                  <a16:creationId xmlns:a16="http://schemas.microsoft.com/office/drawing/2014/main" id="{576CF7BA-63E8-47BF-AB8E-E9134BE8EF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8" name="Freeform 87">
              <a:extLst>
                <a:ext uri="{FF2B5EF4-FFF2-40B4-BE49-F238E27FC236}">
                  <a16:creationId xmlns:a16="http://schemas.microsoft.com/office/drawing/2014/main" id="{C0C95E2B-D068-4E18-85DE-266A42E6C69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pic>
        <p:nvPicPr>
          <p:cNvPr id="9" name="Picture 8" descr="Graphical user interface, application, chat or text message&#10;&#10;Description automatically generated">
            <a:extLst>
              <a:ext uri="{FF2B5EF4-FFF2-40B4-BE49-F238E27FC236}">
                <a16:creationId xmlns:a16="http://schemas.microsoft.com/office/drawing/2014/main" id="{4B0A5B00-C378-45B2-B438-856A69B381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5184" y="2636842"/>
            <a:ext cx="2114033" cy="3131901"/>
          </a:xfrm>
          <a:custGeom>
            <a:avLst/>
            <a:gdLst/>
            <a:ahLst/>
            <a:cxnLst/>
            <a:rect l="l" t="t" r="r" b="b"/>
            <a:pathLst>
              <a:path w="3344401" h="3131901">
                <a:moveTo>
                  <a:pt x="0" y="0"/>
                </a:moveTo>
                <a:lnTo>
                  <a:pt x="3344401" y="0"/>
                </a:lnTo>
                <a:lnTo>
                  <a:pt x="3344401" y="3131901"/>
                </a:lnTo>
                <a:lnTo>
                  <a:pt x="0" y="3131901"/>
                </a:lnTo>
                <a:close/>
              </a:path>
            </a:pathLst>
          </a:custGeom>
        </p:spPr>
      </p:pic>
      <p:pic>
        <p:nvPicPr>
          <p:cNvPr id="5" name="Content Placeholder 4" descr="A picture containing text, calculator, remote control&#10;&#10;Description automatically generated">
            <a:extLst>
              <a:ext uri="{FF2B5EF4-FFF2-40B4-BE49-F238E27FC236}">
                <a16:creationId xmlns:a16="http://schemas.microsoft.com/office/drawing/2014/main" id="{A6D2642E-ADDB-403E-AF47-B6DBC1EAF19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17881" y="2636842"/>
            <a:ext cx="1957437" cy="3131901"/>
          </a:xfrm>
          <a:custGeom>
            <a:avLst/>
            <a:gdLst/>
            <a:ahLst/>
            <a:cxnLst/>
            <a:rect l="l" t="t" r="r" b="b"/>
            <a:pathLst>
              <a:path w="3344400" h="3131901">
                <a:moveTo>
                  <a:pt x="0" y="0"/>
                </a:moveTo>
                <a:lnTo>
                  <a:pt x="3344400" y="0"/>
                </a:lnTo>
                <a:lnTo>
                  <a:pt x="3344400" y="3131901"/>
                </a:lnTo>
                <a:lnTo>
                  <a:pt x="0" y="3131901"/>
                </a:lnTo>
                <a:close/>
              </a:path>
            </a:pathLst>
          </a:custGeom>
        </p:spPr>
      </p:pic>
      <p:pic>
        <p:nvPicPr>
          <p:cNvPr id="7" name="Picture 6" descr="Graphical user interface, application, chat or text message&#10;&#10;Description automatically generated">
            <a:extLst>
              <a:ext uri="{FF2B5EF4-FFF2-40B4-BE49-F238E27FC236}">
                <a16:creationId xmlns:a16="http://schemas.microsoft.com/office/drawing/2014/main" id="{040183C6-D02D-4350-8238-9EDFA35C40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72481" y="2636842"/>
            <a:ext cx="1832162" cy="3131901"/>
          </a:xfrm>
          <a:custGeom>
            <a:avLst/>
            <a:gdLst/>
            <a:ahLst/>
            <a:cxnLst/>
            <a:rect l="l" t="t" r="r" b="b"/>
            <a:pathLst>
              <a:path w="3319524" h="3131901">
                <a:moveTo>
                  <a:pt x="0" y="0"/>
                </a:moveTo>
                <a:lnTo>
                  <a:pt x="3319524" y="0"/>
                </a:lnTo>
                <a:lnTo>
                  <a:pt x="3319524" y="3131901"/>
                </a:lnTo>
                <a:lnTo>
                  <a:pt x="0" y="3131901"/>
                </a:lnTo>
                <a:close/>
              </a:path>
            </a:pathLst>
          </a:custGeom>
        </p:spPr>
      </p:pic>
      <p:sp useBgFill="1">
        <p:nvSpPr>
          <p:cNvPr id="30" name="Freeform: Shape 29">
            <a:extLst>
              <a:ext uri="{FF2B5EF4-FFF2-40B4-BE49-F238E27FC236}">
                <a16:creationId xmlns:a16="http://schemas.microsoft.com/office/drawing/2014/main" id="{61DBDC3E-EFBF-429B-957B-6C76FFB449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693480" y="359481"/>
            <a:ext cx="805041" cy="12192001"/>
          </a:xfrm>
          <a:custGeom>
            <a:avLst/>
            <a:gdLst>
              <a:gd name="connsiteX0" fmla="*/ 0 w 805041"/>
              <a:gd name="connsiteY0" fmla="*/ 12192001 h 12192001"/>
              <a:gd name="connsiteX1" fmla="*/ 2268 w 805041"/>
              <a:gd name="connsiteY1" fmla="*/ 11635931 h 12192001"/>
              <a:gd name="connsiteX2" fmla="*/ 39265 w 805041"/>
              <a:gd name="connsiteY2" fmla="*/ 9246579 h 12192001"/>
              <a:gd name="connsiteX3" fmla="*/ 79643 w 805041"/>
              <a:gd name="connsiteY3" fmla="*/ 7976300 h 12192001"/>
              <a:gd name="connsiteX4" fmla="*/ 39265 w 805041"/>
              <a:gd name="connsiteY4" fmla="*/ 7150621 h 12192001"/>
              <a:gd name="connsiteX5" fmla="*/ 39265 w 805041"/>
              <a:gd name="connsiteY5" fmla="*/ 6515481 h 12192001"/>
              <a:gd name="connsiteX6" fmla="*/ 39265 w 805041"/>
              <a:gd name="connsiteY6" fmla="*/ 4864121 h 12192001"/>
              <a:gd name="connsiteX7" fmla="*/ 79645 w 805041"/>
              <a:gd name="connsiteY7" fmla="*/ 2958705 h 12192001"/>
              <a:gd name="connsiteX8" fmla="*/ 54260 w 805041"/>
              <a:gd name="connsiteY8" fmla="*/ 203487 h 12192001"/>
              <a:gd name="connsiteX9" fmla="*/ 52385 w 805041"/>
              <a:gd name="connsiteY9" fmla="*/ 0 h 12192001"/>
              <a:gd name="connsiteX10" fmla="*/ 805041 w 805041"/>
              <a:gd name="connsiteY10" fmla="*/ 0 h 12192001"/>
              <a:gd name="connsiteX11" fmla="*/ 805040 w 805041"/>
              <a:gd name="connsiteY11" fmla="*/ 12192001 h 1219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5041" h="12192001">
                <a:moveTo>
                  <a:pt x="0" y="12192001"/>
                </a:moveTo>
                <a:lnTo>
                  <a:pt x="2268" y="11635931"/>
                </a:lnTo>
                <a:cubicBezTo>
                  <a:pt x="6616" y="10932425"/>
                  <a:pt x="16553" y="10139742"/>
                  <a:pt x="39265" y="9246579"/>
                </a:cubicBezTo>
                <a:cubicBezTo>
                  <a:pt x="79643" y="7976300"/>
                  <a:pt x="79643" y="7976300"/>
                  <a:pt x="79643" y="7976300"/>
                </a:cubicBezTo>
                <a:cubicBezTo>
                  <a:pt x="79643" y="7722245"/>
                  <a:pt x="39265" y="7468190"/>
                  <a:pt x="39265" y="7150621"/>
                </a:cubicBezTo>
                <a:cubicBezTo>
                  <a:pt x="39265" y="6833051"/>
                  <a:pt x="39265" y="6578996"/>
                  <a:pt x="39265" y="6515481"/>
                </a:cubicBezTo>
                <a:cubicBezTo>
                  <a:pt x="39265" y="4864121"/>
                  <a:pt x="39265" y="4864121"/>
                  <a:pt x="39265" y="4864121"/>
                </a:cubicBezTo>
                <a:cubicBezTo>
                  <a:pt x="79645" y="2958705"/>
                  <a:pt x="79645" y="2958705"/>
                  <a:pt x="79645" y="2958705"/>
                </a:cubicBezTo>
                <a:cubicBezTo>
                  <a:pt x="68288" y="1726140"/>
                  <a:pt x="60126" y="840233"/>
                  <a:pt x="54260" y="203487"/>
                </a:cubicBezTo>
                <a:lnTo>
                  <a:pt x="52385" y="0"/>
                </a:lnTo>
                <a:lnTo>
                  <a:pt x="805041" y="0"/>
                </a:lnTo>
                <a:lnTo>
                  <a:pt x="805040" y="12192001"/>
                </a:lnTo>
                <a:close/>
              </a:path>
            </a:pathLst>
          </a:custGeom>
          <a:ln>
            <a:noFill/>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8539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down)">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2A0C4-CA5B-4395-B294-D39877562CA2}"/>
              </a:ext>
            </a:extLst>
          </p:cNvPr>
          <p:cNvSpPr>
            <a:spLocks noGrp="1"/>
          </p:cNvSpPr>
          <p:nvPr>
            <p:ph type="title"/>
          </p:nvPr>
        </p:nvSpPr>
        <p:spPr/>
        <p:txBody>
          <a:bodyPr/>
          <a:lstStyle/>
          <a:p>
            <a:r>
              <a:rPr lang="en-US" dirty="0"/>
              <a:t>Videos of Sprints</a:t>
            </a:r>
          </a:p>
        </p:txBody>
      </p:sp>
      <p:pic>
        <p:nvPicPr>
          <p:cNvPr id="4" name="IMG_1748 (1)">
            <a:hlinkClick r:id="" action="ppaction://media"/>
            <a:extLst>
              <a:ext uri="{FF2B5EF4-FFF2-40B4-BE49-F238E27FC236}">
                <a16:creationId xmlns:a16="http://schemas.microsoft.com/office/drawing/2014/main" id="{9E8DBB22-1D77-44C3-A1E4-FC80BA968D2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8"/>
          <a:stretch>
            <a:fillRect/>
          </a:stretch>
        </p:blipFill>
        <p:spPr>
          <a:xfrm>
            <a:off x="230765" y="1815306"/>
            <a:ext cx="1816100" cy="3227387"/>
          </a:xfrm>
        </p:spPr>
      </p:pic>
      <p:pic>
        <p:nvPicPr>
          <p:cNvPr id="5" name="IMG_4912">
            <a:hlinkClick r:id="" action="ppaction://media"/>
            <a:extLst>
              <a:ext uri="{FF2B5EF4-FFF2-40B4-BE49-F238E27FC236}">
                <a16:creationId xmlns:a16="http://schemas.microsoft.com/office/drawing/2014/main" id="{D57ACE6D-7557-4CF0-8C1F-81A0E48EEACC}"/>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2715492" y="2338987"/>
            <a:ext cx="4375548" cy="2461246"/>
          </a:xfrm>
          <a:prstGeom prst="rect">
            <a:avLst/>
          </a:prstGeom>
        </p:spPr>
      </p:pic>
      <p:pic>
        <p:nvPicPr>
          <p:cNvPr id="6" name="cm-chat-media-video-164af76e1-1852-4fb9-997f-464a1902599339500 (1)">
            <a:hlinkClick r:id="" action="ppaction://media"/>
            <a:extLst>
              <a:ext uri="{FF2B5EF4-FFF2-40B4-BE49-F238E27FC236}">
                <a16:creationId xmlns:a16="http://schemas.microsoft.com/office/drawing/2014/main" id="{FB3D4030-04B8-43A9-8682-F93545537BC9}"/>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7315200" y="2096528"/>
            <a:ext cx="4876800" cy="2743200"/>
          </a:xfrm>
          <a:prstGeom prst="rect">
            <a:avLst/>
          </a:prstGeom>
        </p:spPr>
      </p:pic>
      <p:sp>
        <p:nvSpPr>
          <p:cNvPr id="7" name="TextBox 6">
            <a:extLst>
              <a:ext uri="{FF2B5EF4-FFF2-40B4-BE49-F238E27FC236}">
                <a16:creationId xmlns:a16="http://schemas.microsoft.com/office/drawing/2014/main" id="{6296A7C1-30FB-464D-80A3-22B70FF5AF06}"/>
              </a:ext>
            </a:extLst>
          </p:cNvPr>
          <p:cNvSpPr txBox="1"/>
          <p:nvPr/>
        </p:nvSpPr>
        <p:spPr>
          <a:xfrm>
            <a:off x="2521526" y="5195455"/>
            <a:ext cx="6830291" cy="369332"/>
          </a:xfrm>
          <a:prstGeom prst="rect">
            <a:avLst/>
          </a:prstGeom>
          <a:noFill/>
        </p:spPr>
        <p:txBody>
          <a:bodyPr wrap="square" rtlCol="0">
            <a:spAutoFit/>
          </a:bodyPr>
          <a:lstStyle/>
          <a:p>
            <a:r>
              <a:rPr lang="en-US" dirty="0"/>
              <a:t>https://github.com/jesposito21/Sprint-4-Presentation.git</a:t>
            </a:r>
          </a:p>
        </p:txBody>
      </p:sp>
    </p:spTree>
    <p:extLst>
      <p:ext uri="{BB962C8B-B14F-4D97-AF65-F5344CB8AC3E}">
        <p14:creationId xmlns:p14="http://schemas.microsoft.com/office/powerpoint/2010/main" val="527375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60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1280"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335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5" fill="hold" display="0">
                  <p:stCondLst>
                    <p:cond delay="indefinite"/>
                  </p:stCondLst>
                </p:cTn>
                <p:tgtEl>
                  <p:spTgt spid="4"/>
                </p:tgtEl>
              </p:cMediaNode>
            </p:video>
            <p:seq concurrent="1" nextAc="seek">
              <p:cTn id="16" restart="whenNotActive" fill="hold" evtFilter="cancelBubble" nodeType="interactiveSeq">
                <p:stCondLst>
                  <p:cond evt="onClick" delay="0">
                    <p:tgtEl>
                      <p:spTgt spid="4"/>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4"/>
                                        </p:tgtEl>
                                      </p:cBhvr>
                                    </p:cmd>
                                  </p:childTnLst>
                                </p:cTn>
                              </p:par>
                            </p:childTnLst>
                          </p:cTn>
                        </p:par>
                      </p:childTnLst>
                    </p:cTn>
                  </p:par>
                </p:childTnLst>
              </p:cTn>
              <p:nextCondLst>
                <p:cond evt="onClick" delay="0">
                  <p:tgtEl>
                    <p:spTgt spid="4"/>
                  </p:tgtEl>
                </p:cond>
              </p:nextCondLst>
            </p:seq>
            <p:video>
              <p:cMediaNode vol="80000" mute="1">
                <p:cTn id="21" fill="hold" display="0">
                  <p:stCondLst>
                    <p:cond delay="indefinite"/>
                  </p:stCondLst>
                </p:cTn>
                <p:tgtEl>
                  <p:spTgt spid="5"/>
                </p:tgtEl>
              </p:cMediaNode>
            </p:video>
            <p:seq concurrent="1" nextAc="seek">
              <p:cTn id="22" restart="whenNotActive" fill="hold" evtFilter="cancelBubble" nodeType="interactiveSeq">
                <p:stCondLst>
                  <p:cond evt="onClick" delay="0">
                    <p:tgtEl>
                      <p:spTgt spid="5"/>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5"/>
                                        </p:tgtEl>
                                      </p:cBhvr>
                                    </p:cmd>
                                  </p:childTnLst>
                                </p:cTn>
                              </p:par>
                            </p:childTnLst>
                          </p:cTn>
                        </p:par>
                      </p:childTnLst>
                    </p:cTn>
                  </p:par>
                </p:childTnLst>
              </p:cTn>
              <p:nextCondLst>
                <p:cond evt="onClick" delay="0">
                  <p:tgtEl>
                    <p:spTgt spid="5"/>
                  </p:tgtEl>
                </p:cond>
              </p:nextCondLst>
            </p:seq>
            <p:video>
              <p:cMediaNode vol="80000" mute="1">
                <p:cTn id="27" fill="hold" display="0">
                  <p:stCondLst>
                    <p:cond delay="indefinite"/>
                  </p:stCondLst>
                </p:cTn>
                <p:tgtEl>
                  <p:spTgt spid="6"/>
                </p:tgtEl>
              </p:cMediaNode>
            </p:video>
            <p:seq concurrent="1" nextAc="seek">
              <p:cTn id="28" restart="whenNotActive" fill="hold" evtFilter="cancelBubble" nodeType="interactiveSeq">
                <p:stCondLst>
                  <p:cond evt="onClick" delay="0">
                    <p:tgtEl>
                      <p:spTgt spid="6"/>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BlobVTI">
  <a:themeElements>
    <a:clrScheme name="AnalogousFromDarkSeedLeftStep">
      <a:dk1>
        <a:srgbClr val="000000"/>
      </a:dk1>
      <a:lt1>
        <a:srgbClr val="FFFFFF"/>
      </a:lt1>
      <a:dk2>
        <a:srgbClr val="242541"/>
      </a:dk2>
      <a:lt2>
        <a:srgbClr val="E3E8E2"/>
      </a:lt2>
      <a:accent1>
        <a:srgbClr val="AC4DC3"/>
      </a:accent1>
      <a:accent2>
        <a:srgbClr val="693BB1"/>
      </a:accent2>
      <a:accent3>
        <a:srgbClr val="4D50C3"/>
      </a:accent3>
      <a:accent4>
        <a:srgbClr val="3B70B1"/>
      </a:accent4>
      <a:accent5>
        <a:srgbClr val="4BAFBF"/>
      </a:accent5>
      <a:accent6>
        <a:srgbClr val="3BB190"/>
      </a:accent6>
      <a:hlink>
        <a:srgbClr val="3A8BAF"/>
      </a:hlink>
      <a:folHlink>
        <a:srgbClr val="7F7F7F"/>
      </a:folHlink>
    </a:clrScheme>
    <a:fontScheme name="Blob">
      <a:majorFont>
        <a:latin typeface="The Hand Extrablack"/>
        <a:ea typeface=""/>
        <a:cs typeface=""/>
      </a:majorFont>
      <a:minorFont>
        <a:latin typeface="Sagona Book"/>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docProps/app.xml><?xml version="1.0" encoding="utf-8"?>
<Properties xmlns="http://schemas.openxmlformats.org/officeDocument/2006/extended-properties" xmlns:vt="http://schemas.openxmlformats.org/officeDocument/2006/docPropsVTypes">
  <TotalTime>7093</TotalTime>
  <Words>279</Words>
  <Application>Microsoft Office PowerPoint</Application>
  <PresentationFormat>Widescreen</PresentationFormat>
  <Paragraphs>25</Paragraphs>
  <Slides>7</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Sagona Book</vt:lpstr>
      <vt:lpstr>The Hand Extrablack</vt:lpstr>
      <vt:lpstr>BlobVTI</vt:lpstr>
      <vt:lpstr>Sprint 4 Presentation</vt:lpstr>
      <vt:lpstr>Challenges faced</vt:lpstr>
      <vt:lpstr>Roles of Each Member</vt:lpstr>
      <vt:lpstr>What we learned</vt:lpstr>
      <vt:lpstr>What we would do differently</vt:lpstr>
      <vt:lpstr>Block code</vt:lpstr>
      <vt:lpstr>Videos of Sprints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Sprint 4 Presentation</dc:title>
  <dc:creator>Jenna L. Esposito</dc:creator>
  <cp:lastModifiedBy>Jenna L. Esposito</cp:lastModifiedBy>
  <cp:revision>1</cp:revision>
  <dcterms:created xsi:type="dcterms:W3CDTF">2021-12-02T17:04:06Z</dcterms:created>
  <dcterms:modified xsi:type="dcterms:W3CDTF">2021-12-07T15:17:06Z</dcterms:modified>
</cp:coreProperties>
</file>

<file path=docProps/thumbnail.jpeg>
</file>